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1" r:id="rId26"/>
    <p:sldId id="270" r:id="rId27"/>
    <p:sldId id="283" r:id="rId28"/>
    <p:sldId id="284" r:id="rId29"/>
    <p:sldId id="285" r:id="rId30"/>
    <p:sldId id="286" r:id="rId31"/>
    <p:sldId id="300" r:id="rId32"/>
    <p:sldId id="301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2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955071-CF1A-4363-B85C-975E68EF4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EC3B961-574F-4192-BD1F-C2D7AB98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A749903-19F7-43D6-9DA1-BA3B1F62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1A7892-A145-4A01-8730-582FC3CE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EC57343-0D28-41EC-B82C-BD2C5F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069F558-4674-4C2E-BDB3-7E065027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540CDBB-6225-45EE-AC83-E470F55DF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B30BA43-26FC-4F06-938B-1A776A92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E8C0B4B-1CD2-4BEF-ACFE-BC55C07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2F89D52-7769-48F3-8862-3F3BE7F7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9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DB95AC3A-EC50-4A35-8A42-3066BEC12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FEE3787-5C1D-4508-9F1D-6BA272363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C905563-7244-44BD-BD6A-7422EDCB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D63F227-08B1-47ED-AD51-6F7BD194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990466-30AF-4080-8F06-EF9E589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0D6632-F6FD-42D5-AB5D-E9D40C03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421A8DB-9197-484C-AC04-250495CB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2C6B1C3-90C5-444B-BE84-CE696468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A1D6A0F-27AD-417F-9A17-AD2061E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652362-DDCC-423F-BA05-06BF680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5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A3C6AC-2EB2-4808-9358-7081412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12EE6A8-457A-4CFC-A4C1-DAB05B391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1B6FA6-FA4A-46C5-88E4-C17B69D0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5C6A1CC-CDAA-42AC-89D1-8854AC0F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068C74-0ECF-4E74-8B8C-922DDB45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EC7AF3-5219-46E6-B224-6AF7BDF5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13CE2A-B9C3-498B-A1F9-EFC5EBD0C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F95807B-4815-4811-8D3B-A5F8CFF7D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F82DE99-6FAB-4BD3-B816-296DEDA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C311CA2-5F32-4F9E-90AF-D8ADF103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B920850-70F0-4A6F-A11D-E596B607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944C72-4112-440B-95F0-E8B85F7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9F4087-9F9F-43A5-A016-E0A9B336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329D5B5-22DA-4052-96C9-1BACE48B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6B4E844-463D-43F9-A756-41077D74E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09F41D5-A635-485D-9135-057AF81A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674963E-B223-45CA-84F4-687693F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2784C97-1504-4570-AF17-E9FFA88A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A9BA051-6B73-46B3-A857-4AD9C28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3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3CBD4EA-EE57-4A9C-895A-FD7B0CA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AFAAB94-BD7A-4A7F-A610-0BFDB88E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37AFCB9-7BEF-4C0C-B7C0-FEB60251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B00D81-A7D7-4492-A2A4-E15BD51E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6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71D17E7-4FA9-4CF6-BFE0-5914669A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42C81890-7E65-44BC-8FBF-4E32E425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9552F11-AC08-4CB7-B969-80EFB458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1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11AA58-6B1A-414B-B149-0655DD8B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BAC6AC5-D630-493C-AD6F-4CA6671E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2F7CCAA-4D92-4248-AFCB-80F85929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78BE179-ECEF-4D85-A3D5-D0EE65FA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8E69659-E47E-4926-B243-B9236E28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73FDE95-0886-4EE3-B970-E747A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9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060CBE-EA6A-4552-AE3E-0D494DAF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0011FC0-4C29-4B2D-9B2D-3302CED25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C69ABA7-F1CA-4457-A4F7-6EE09E27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603AB6C-7160-4319-9EBA-22F79AFC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F25E0F8-21D3-40A7-9A9F-5A6FD8D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0E117CE-A942-425C-9392-9EFA63D3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4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5C12823-DEFD-4DFB-9077-FC0B58FC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D830EAF-9249-4353-BDF7-4EE7E7E4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6DFB3B0-EA51-4A0A-84EF-6152FFEF8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2867-F383-43B9-B43F-80E0B1F72D0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875D5FF-EF4A-4E15-A98C-801479A8D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5190E45-46D0-4593-9E34-FCE2B5F82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7372350" y="4840060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naramp4.github.io/assets/img/20190228/-b6ed93ce-5ca7-44cb-9939-369b084b6c08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81" y="1953936"/>
            <a:ext cx="7229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8003098" y="4549979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987718" y="297424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3274" y="2743414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0067" y="431914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377806" y="245552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3629" y="2224684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출력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22610" y="5306386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2786" y="507555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2" y="1786430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335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 descr="https://naramp4.github.io/assets/img/20190228/-3db9bac8-4d8e-4cbd-9333-ea9876060ec1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0" y="3030126"/>
            <a:ext cx="2550390" cy="20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rot="5400000">
            <a:off x="2042755" y="3793370"/>
            <a:ext cx="525737" cy="277370"/>
          </a:xfrm>
          <a:prstGeom prst="bentConnector3">
            <a:avLst>
              <a:gd name="adj1" fmla="val 28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50269" y="4194924"/>
            <a:ext cx="311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212" y="3630288"/>
            <a:ext cx="1827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정확한 값 찾기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naramp4.github.io/assets/img/20190228/-9e45e20e-2d5b-41a4-8c90-29642ae41e74untit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65" y="2612634"/>
            <a:ext cx="3345506" cy="28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0978" y="3536157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60978" y="4045424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43875" y="4508501"/>
            <a:ext cx="838200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86663" y="4081463"/>
            <a:ext cx="77866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54978" y="4081462"/>
            <a:ext cx="78192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8270081" y="3998119"/>
            <a:ext cx="578644" cy="83345"/>
          </a:xfrm>
          <a:prstGeom prst="bentConnector3">
            <a:avLst>
              <a:gd name="adj1" fmla="val 10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848725" y="3998119"/>
            <a:ext cx="0" cy="83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82439" y="3722991"/>
            <a:ext cx="67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endParaRPr lang="ko-KR" altLang="en-US" sz="16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0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170" name="Picture 2" descr="https://naramp4.github.io/assets/img/20190228/-9e4d85bd-d92e-43a2-80ac-63872ca4a1cd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71" y="2461167"/>
            <a:ext cx="4383758" cy="375401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3557" y="4045424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업데이트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01014" y="4406900"/>
            <a:ext cx="9836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950494" y="4748213"/>
            <a:ext cx="1259681" cy="545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900448" y="2551837"/>
            <a:ext cx="8391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머신 러닝의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4329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4" y="2580285"/>
            <a:ext cx="4381500" cy="2390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02" y="2027865"/>
            <a:ext cx="6934200" cy="2990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521902" y="5290229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베이즈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클래스 중 하나를 예측하는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원인이 되는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관계를 추정하기 위해 만든 관계식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초창기 신경망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01" y="1822187"/>
            <a:ext cx="9701256" cy="32882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07518" y="5548046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LeNet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9543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커널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35" y="1809750"/>
            <a:ext cx="6143625" cy="3238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7933937" y="5211381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SVM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365427" y="1786430"/>
            <a:ext cx="4945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경계를 찾는 과정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결정경계가 하나의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초평면으로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표현될 수 있는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고차원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표현으로 데이터를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매핑함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514350" indent="-514350">
              <a:buAutoNum type="arabicPeriod" startAt="2"/>
            </a:pP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각 클래스의 가장 가까운 데이터 사이의 거리가 최대가 되는 결정경계를 찾음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마진 최대화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1432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71" y="2058888"/>
            <a:ext cx="4991100" cy="34004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10026" y="5682303"/>
            <a:ext cx="194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892" y="2108316"/>
            <a:ext cx="17546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PLAY TENNIS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3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딥러닝이란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무엇인가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46" y="1835050"/>
            <a:ext cx="6076950" cy="4019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972209" y="5919162"/>
            <a:ext cx="238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3605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250909" y="5476464"/>
            <a:ext cx="382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1028" name="Picture 4" descr="https://t1.daumcdn.net/cfile/tistory/99A9FC375C46C02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86430"/>
            <a:ext cx="9525000" cy="344805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신경망으로</a:t>
            </a:r>
          </a:p>
        </p:txBody>
      </p:sp>
      <p:pic>
        <p:nvPicPr>
          <p:cNvPr id="8" name="Picture 2" descr="https://jaehyeongan.github.io/image/conv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0" y="1769262"/>
            <a:ext cx="8105775" cy="317182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19818" y="5312915"/>
            <a:ext cx="193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68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자동화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애플리케이션에 가장 적합한 데이터 표현을 찾는 것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데이터로부터 학습하는 방법의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두가지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거치면서 점진적으로 복잡한 표현이 만들어짐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점진적인 중간 표현이 공동으로 학습됨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4740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최근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3029757" y="4777191"/>
            <a:ext cx="618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XGBoost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61" y="2644895"/>
            <a:ext cx="3800818" cy="11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GBoost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6" y="2237032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하드웨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1" y="2314833"/>
            <a:ext cx="2983041" cy="190914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363021" y="2417407"/>
            <a:ext cx="3427857" cy="184874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고리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41" y="2314833"/>
            <a:ext cx="3119053" cy="203063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8204" y="467314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하드웨어</a:t>
            </a:r>
            <a:endParaRPr lang="ko-KR" altLang="en-US" sz="2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529" y="4673148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벤치마크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15017" y="4667204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향상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3" y="2252515"/>
            <a:ext cx="5486400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37921" y="2795291"/>
            <a:ext cx="48026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[CUDA C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NVIDIA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생성되며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병렬 컴퓨팅을 위해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응용 프로그램을 작성하기 위해 특별히 만들어진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유사한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19587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1399293" y="2582614"/>
            <a:ext cx="93934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6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시작하기 전에 </a:t>
            </a:r>
            <a:r>
              <a:rPr lang="en-US" altLang="ko-KR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수학적 구성 요소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2863461" y="2967335"/>
            <a:ext cx="646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1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MNIST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적재하기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28" y="1531206"/>
            <a:ext cx="7023143" cy="460215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827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구조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13" y="3002821"/>
            <a:ext cx="8335435" cy="165892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479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06111" y="407607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2-3, 2-4, 2-5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63" y="1115493"/>
            <a:ext cx="6656172" cy="530637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323180" y="5076825"/>
            <a:ext cx="742950" cy="16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94043" y="6238875"/>
            <a:ext cx="11049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1632718" y="2873766"/>
            <a:ext cx="892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4270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125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스칼라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	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55" y="2357437"/>
            <a:ext cx="2400300" cy="2143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16" y="2281236"/>
            <a:ext cx="2505075" cy="22955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414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5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행렬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	2.2.4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텐서와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고차원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21" y="2401983"/>
            <a:ext cx="3200400" cy="2581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13" y="2401983"/>
            <a:ext cx="3038475" cy="2590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606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축의 개수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랭크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numpy.ndarray.ndim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numpy.ndarray.shape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타입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numpy.ndarray.dtype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48" y="1161990"/>
            <a:ext cx="5257800" cy="52959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6652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조작하기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배열에 있는 특정 원소들을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3" y="1997139"/>
            <a:ext cx="3057525" cy="328612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데이터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 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 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3" y="3115265"/>
            <a:ext cx="6696075" cy="1724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19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2.2.8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실제 사례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timesteps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features)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(samples, channels,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</a:p>
          <a:p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동영상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frames,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(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samples,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frames,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channels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height,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width)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9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0205"/>
            <a:ext cx="6791325" cy="4630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620125" y="1867124"/>
            <a:ext cx="3314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763CE4-EDB3-4322-8280-7400FC30CAA5}"/>
              </a:ext>
            </a:extLst>
          </p:cNvPr>
          <p:cNvSpPr txBox="1"/>
          <p:nvPr/>
        </p:nvSpPr>
        <p:spPr>
          <a:xfrm>
            <a:off x="2773105" y="2689429"/>
            <a:ext cx="8926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5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9404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원소별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35" y="2690812"/>
            <a:ext cx="2743200" cy="14763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89" y="2638424"/>
            <a:ext cx="260985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2113443" y="467509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덧셈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59404" y="-361950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두 단계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맞도록 작은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텐서에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축이 추가됩니다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2.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새 축을 따라서 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크기에 맞도록 반복됩니다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38" y="2011668"/>
            <a:ext cx="2800350" cy="180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860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dot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연산자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14" y="3401853"/>
            <a:ext cx="2428875" cy="1562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96" y="2801779"/>
            <a:ext cx="3981450" cy="2162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71268" y="5326201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행렬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크기에 맞게 열과 행을 재배열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다차원 텐서 Transpose와 Re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636617"/>
            <a:ext cx="5163252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차원 행렬의 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13" y="2636617"/>
            <a:ext cx="4513427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28941" y="5667485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                                   전치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2.3.6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기하학적 해석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복잡한 데이터의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매니폴드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펼치기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기초적인 연산을 길게 연결하여 복잡한 기하학적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변환을 조금씩 분해함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thebook.io/img/006975/0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21" y="3824625"/>
            <a:ext cx="5715000" cy="181927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73B62C-0385-4BE5-AAB6-8892DF825652}"/>
              </a:ext>
            </a:extLst>
          </p:cNvPr>
          <p:cNvSpPr txBox="1"/>
          <p:nvPr/>
        </p:nvSpPr>
        <p:spPr>
          <a:xfrm>
            <a:off x="2269233" y="2612156"/>
            <a:ext cx="7653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엔진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endParaRPr lang="en-US" altLang="ko-KR" sz="4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4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4801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71122" y="1953936"/>
            <a:ext cx="209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가중치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(W)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76CEDF-5F1F-4F2A-BCE1-EEAE5F0BCFA1}"/>
              </a:ext>
            </a:extLst>
          </p:cNvPr>
          <p:cNvSpPr txBox="1"/>
          <p:nvPr/>
        </p:nvSpPr>
        <p:spPr>
          <a:xfrm>
            <a:off x="1401000" y="2612290"/>
            <a:ext cx="944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모델이 입력 데이터에 대해 더욱 정확한 예측을 할 수 있도록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최적화의 대상이 되는 값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18305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8A5A981-15C4-4D27-8295-368634C7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69" y="1786431"/>
            <a:ext cx="1661383" cy="3935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11BA534-5BAC-47DE-AE23-C4CD2836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51" y="1786431"/>
            <a:ext cx="3669086" cy="3926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2BAA18B-8BC3-4F39-87CC-37A9F2E1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37" y="1786431"/>
            <a:ext cx="1533525" cy="3933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E4D932C-C317-4F3F-8EDB-7657F882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362" y="1786430"/>
            <a:ext cx="1189570" cy="3933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AE8BC4F-1A01-4376-AEC0-03A846190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675" y="2596963"/>
            <a:ext cx="1619250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BEFE3CB-07BB-41B3-96E3-B6A1E5728931}"/>
              </a:ext>
            </a:extLst>
          </p:cNvPr>
          <p:cNvSpPr txBox="1"/>
          <p:nvPr/>
        </p:nvSpPr>
        <p:spPr>
          <a:xfrm>
            <a:off x="3511164" y="2293100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28822D-0664-437A-B904-97745750B76D}"/>
              </a:ext>
            </a:extLst>
          </p:cNvPr>
          <p:cNvSpPr txBox="1"/>
          <p:nvPr/>
        </p:nvSpPr>
        <p:spPr>
          <a:xfrm>
            <a:off x="5204922" y="2157256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A0FD32A4-07DB-4E48-A656-8C56FB42B219}"/>
              </a:ext>
            </a:extLst>
          </p:cNvPr>
          <p:cNvSpPr/>
          <p:nvPr/>
        </p:nvSpPr>
        <p:spPr>
          <a:xfrm>
            <a:off x="2215361" y="2624764"/>
            <a:ext cx="1307607" cy="2554157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3F011B2-206D-4FBA-97AA-9715258F0DFC}"/>
              </a:ext>
            </a:extLst>
          </p:cNvPr>
          <p:cNvSpPr txBox="1"/>
          <p:nvPr/>
        </p:nvSpPr>
        <p:spPr>
          <a:xfrm>
            <a:off x="2449862" y="513548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E16E75D-2C4F-4FCA-A859-9D8A64897C92}"/>
              </a:ext>
            </a:extLst>
          </p:cNvPr>
          <p:cNvSpPr txBox="1"/>
          <p:nvPr/>
        </p:nvSpPr>
        <p:spPr>
          <a:xfrm>
            <a:off x="9072746" y="45244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4E683CBE-DA5E-4A09-99A2-6B857A08C07B}"/>
              </a:ext>
            </a:extLst>
          </p:cNvPr>
          <p:cNvCxnSpPr/>
          <p:nvPr/>
        </p:nvCxnSpPr>
        <p:spPr>
          <a:xfrm>
            <a:off x="9273175" y="2575827"/>
            <a:ext cx="0" cy="4555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BBCD38A3-7E58-4C3D-9406-FBFD2E31FE39}"/>
              </a:ext>
            </a:extLst>
          </p:cNvPr>
          <p:cNvSpPr/>
          <p:nvPr/>
        </p:nvSpPr>
        <p:spPr>
          <a:xfrm>
            <a:off x="3511164" y="2157256"/>
            <a:ext cx="2320443" cy="7821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23D3DF2F-FA3A-46D9-AA83-305440545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534" y="1816596"/>
            <a:ext cx="1483156" cy="7502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9C176A3-FDBA-4247-9BF1-95CFDA3B7A38}"/>
              </a:ext>
            </a:extLst>
          </p:cNvPr>
          <p:cNvSpPr txBox="1"/>
          <p:nvPr/>
        </p:nvSpPr>
        <p:spPr>
          <a:xfrm>
            <a:off x="7517084" y="1371116"/>
            <a:ext cx="244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loss function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9FCAB73-6BAC-4FE5-B93C-AABA11114EA0}"/>
              </a:ext>
            </a:extLst>
          </p:cNvPr>
          <p:cNvSpPr txBox="1"/>
          <p:nvPr/>
        </p:nvSpPr>
        <p:spPr>
          <a:xfrm>
            <a:off x="7723270" y="2994668"/>
            <a:ext cx="234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(accuracy   )</a:t>
            </a:r>
            <a:endParaRPr lang="ko-KR" altLang="en-US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xmlns="" id="{D008D4D6-61AD-491E-A158-9FAB4CCD3B8D}"/>
              </a:ext>
            </a:extLst>
          </p:cNvPr>
          <p:cNvCxnSpPr/>
          <p:nvPr/>
        </p:nvCxnSpPr>
        <p:spPr>
          <a:xfrm>
            <a:off x="5831607" y="2480421"/>
            <a:ext cx="2121068" cy="347019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68C147C8-0E68-4A8E-93F2-83CC122ACEC9}"/>
              </a:ext>
            </a:extLst>
          </p:cNvPr>
          <p:cNvCxnSpPr/>
          <p:nvPr/>
        </p:nvCxnSpPr>
        <p:spPr>
          <a:xfrm flipV="1">
            <a:off x="9734309" y="2994668"/>
            <a:ext cx="0" cy="4865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7E37AE0A-081D-4C8C-BC3F-74D34EC13A5A}"/>
              </a:ext>
            </a:extLst>
          </p:cNvPr>
          <p:cNvSpPr/>
          <p:nvPr/>
        </p:nvSpPr>
        <p:spPr>
          <a:xfrm>
            <a:off x="8961272" y="3149413"/>
            <a:ext cx="1058518" cy="13252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/>
      <p:bldP spid="30" grpId="0"/>
      <p:bldP spid="35" grpId="0" animBg="1"/>
      <p:bldP spid="37" grpId="0"/>
      <p:bldP spid="38" grpId="0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6C276B9-1ED0-401F-A9E7-D6B2C1D5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2180280"/>
            <a:ext cx="5314950" cy="38671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7654B520-1E87-4A32-A195-2194F2D9434C}"/>
              </a:ext>
            </a:extLst>
          </p:cNvPr>
          <p:cNvCxnSpPr/>
          <p:nvPr/>
        </p:nvCxnSpPr>
        <p:spPr>
          <a:xfrm flipH="1">
            <a:off x="7236731" y="3700290"/>
            <a:ext cx="847165" cy="125057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7E58A1-20FC-4F3B-9428-122D4764DC69}"/>
              </a:ext>
            </a:extLst>
          </p:cNvPr>
          <p:cNvSpPr txBox="1"/>
          <p:nvPr/>
        </p:nvSpPr>
        <p:spPr>
          <a:xfrm>
            <a:off x="4593035" y="1252217"/>
            <a:ext cx="334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Descent</a:t>
            </a:r>
          </a:p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BBD3D0B-2894-4FD9-9068-3220055F38BB}"/>
              </a:ext>
            </a:extLst>
          </p:cNvPr>
          <p:cNvSpPr txBox="1"/>
          <p:nvPr/>
        </p:nvSpPr>
        <p:spPr>
          <a:xfrm>
            <a:off x="0" y="3371211"/>
            <a:ext cx="35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161A6AB-F67E-4D16-B035-655FDC1912AB}"/>
              </a:ext>
            </a:extLst>
          </p:cNvPr>
          <p:cNvSpPr txBox="1"/>
          <p:nvPr/>
        </p:nvSpPr>
        <p:spPr>
          <a:xfrm>
            <a:off x="8800547" y="3438680"/>
            <a:ext cx="334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Optimizer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BF3F22-FDA3-4827-B8BE-343BBDA90299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xmlns="" id="{4AB55D9A-E16F-4EDA-865A-54129808E600}"/>
              </a:ext>
            </a:extLst>
          </p:cNvPr>
          <p:cNvCxnSpPr>
            <a:cxnSpLocks/>
            <a:stCxn id="14" idx="1"/>
            <a:endCxn id="31" idx="0"/>
          </p:cNvCxnSpPr>
          <p:nvPr/>
        </p:nvCxnSpPr>
        <p:spPr>
          <a:xfrm rot="10800000" flipV="1">
            <a:off x="1759001" y="1667715"/>
            <a:ext cx="2834035" cy="1703495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xmlns="" id="{7C34D985-F3DC-4C7F-B6D0-62EFBE1EDC27}"/>
              </a:ext>
            </a:extLst>
          </p:cNvPr>
          <p:cNvCxnSpPr>
            <a:stCxn id="14" idx="3"/>
            <a:endCxn id="32" idx="0"/>
          </p:cNvCxnSpPr>
          <p:nvPr/>
        </p:nvCxnSpPr>
        <p:spPr>
          <a:xfrm>
            <a:off x="7937415" y="1667716"/>
            <a:ext cx="2535322" cy="1770964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8AC8703-CAD0-44FA-A19D-06889FDE849F}"/>
              </a:ext>
            </a:extLst>
          </p:cNvPr>
          <p:cNvSpPr txBox="1"/>
          <p:nvPr/>
        </p:nvSpPr>
        <p:spPr>
          <a:xfrm>
            <a:off x="9122518" y="1962007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구체화</a:t>
            </a:r>
          </a:p>
        </p:txBody>
      </p:sp>
    </p:spTree>
    <p:extLst>
      <p:ext uri="{BB962C8B-B14F-4D97-AF65-F5344CB8AC3E}">
        <p14:creationId xmlns:p14="http://schemas.microsoft.com/office/powerpoint/2010/main" val="41385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2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810299"/>
            <a:ext cx="4029075" cy="39147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1424536"/>
            <a:ext cx="4362450" cy="46863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2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5364037-2CB0-41D6-96D2-C5AF174E6F95}"/>
              </a:ext>
            </a:extLst>
          </p:cNvPr>
          <p:cNvSpPr txBox="1"/>
          <p:nvPr/>
        </p:nvSpPr>
        <p:spPr>
          <a:xfrm>
            <a:off x="631711" y="1786430"/>
            <a:ext cx="451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(Loss Function)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A94546-ECB8-4E9D-96B4-4A2B7DADE9F3}"/>
              </a:ext>
            </a:extLst>
          </p:cNvPr>
          <p:cNvSpPr txBox="1"/>
          <p:nvPr/>
        </p:nvSpPr>
        <p:spPr>
          <a:xfrm>
            <a:off x="1061589" y="2444784"/>
            <a:ext cx="1020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(predict)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 정답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(label)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정의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A3A38A4-53C2-4335-88F8-38956BC8C120}"/>
              </a:ext>
            </a:extLst>
          </p:cNvPr>
          <p:cNvSpPr txBox="1"/>
          <p:nvPr/>
        </p:nvSpPr>
        <p:spPr>
          <a:xfrm>
            <a:off x="631711" y="3628387"/>
            <a:ext cx="55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경사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63D535F-53A4-4CCB-868C-C7AC9C07A9C9}"/>
              </a:ext>
            </a:extLst>
          </p:cNvPr>
          <p:cNvSpPr txBox="1"/>
          <p:nvPr/>
        </p:nvSpPr>
        <p:spPr>
          <a:xfrm>
            <a:off x="1061589" y="4286741"/>
            <a:ext cx="904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오차가 최소가 되는 방향으로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함수의 기울기를 줄여가는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9795FD9-C570-4793-AE57-4C5342D57B7F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5810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5364037-2CB0-41D6-96D2-C5AF174E6F95}"/>
              </a:ext>
            </a:extLst>
          </p:cNvPr>
          <p:cNvSpPr txBox="1"/>
          <p:nvPr/>
        </p:nvSpPr>
        <p:spPr>
          <a:xfrm>
            <a:off x="616905" y="3628387"/>
            <a:ext cx="4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AA94546-ECB8-4E9D-96B4-4A2B7DADE9F3}"/>
              </a:ext>
            </a:extLst>
          </p:cNvPr>
          <p:cNvSpPr txBox="1"/>
          <p:nvPr/>
        </p:nvSpPr>
        <p:spPr>
          <a:xfrm>
            <a:off x="1046783" y="4286741"/>
            <a:ext cx="503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42DE28-CFCE-4335-877A-0C7AE3F26098}"/>
              </a:ext>
            </a:extLst>
          </p:cNvPr>
          <p:cNvSpPr txBox="1"/>
          <p:nvPr/>
        </p:nvSpPr>
        <p:spPr>
          <a:xfrm>
            <a:off x="616905" y="178643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6D228F-5C0D-4B92-A6E7-6AB3EC0596E7}"/>
              </a:ext>
            </a:extLst>
          </p:cNvPr>
          <p:cNvSpPr txBox="1"/>
          <p:nvPr/>
        </p:nvSpPr>
        <p:spPr>
          <a:xfrm>
            <a:off x="1046784" y="2444784"/>
            <a:ext cx="656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하강법을 통해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과정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226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C96900-BCA8-4A4A-8BF6-402CA8FBAAAC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025" name="_x143790032" descr="EMB0000248c6cf9">
            <a:extLst>
              <a:ext uri="{FF2B5EF4-FFF2-40B4-BE49-F238E27FC236}">
                <a16:creationId xmlns:a16="http://schemas.microsoft.com/office/drawing/2014/main" xmlns="" id="{D17459A1-74E4-4BFE-B4E0-3649F5B4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59" y="2841528"/>
            <a:ext cx="5299682" cy="3362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9FC73B-854D-47BE-A9A8-AD847C0CA7A9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B40E23-B4F3-4D4E-B81C-85EC9BC85C45}"/>
              </a:ext>
            </a:extLst>
          </p:cNvPr>
          <p:cNvSpPr txBox="1"/>
          <p:nvPr/>
        </p:nvSpPr>
        <p:spPr>
          <a:xfrm>
            <a:off x="1321372" y="2183174"/>
            <a:ext cx="1008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노드가 예측하는데 미친 영향만큼 오차를 역전파해 가중치를 업데이트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5F673C25-234C-4BB4-8F40-D6813714F41E}"/>
              </a:ext>
            </a:extLst>
          </p:cNvPr>
          <p:cNvSpPr/>
          <p:nvPr/>
        </p:nvSpPr>
        <p:spPr>
          <a:xfrm>
            <a:off x="6595872" y="4032583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95B65C22-2BBD-4814-B215-B906BF805187}"/>
              </a:ext>
            </a:extLst>
          </p:cNvPr>
          <p:cNvSpPr/>
          <p:nvPr/>
        </p:nvSpPr>
        <p:spPr>
          <a:xfrm>
            <a:off x="6638544" y="4974962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CF4DEE-A8E1-4AF4-B2E7-D944FA49BC20}"/>
              </a:ext>
            </a:extLst>
          </p:cNvPr>
          <p:cNvSpPr/>
          <p:nvPr/>
        </p:nvSpPr>
        <p:spPr>
          <a:xfrm>
            <a:off x="8303768" y="431909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E583A85-103E-493D-A0DD-28E5199ABB70}"/>
              </a:ext>
            </a:extLst>
          </p:cNvPr>
          <p:cNvSpPr/>
          <p:nvPr/>
        </p:nvSpPr>
        <p:spPr>
          <a:xfrm>
            <a:off x="6291975" y="3161913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17DFFCD-20FB-4E3B-88AD-0E7AC9D273FD}"/>
              </a:ext>
            </a:extLst>
          </p:cNvPr>
          <p:cNvSpPr/>
          <p:nvPr/>
        </p:nvSpPr>
        <p:spPr>
          <a:xfrm>
            <a:off x="6224538" y="574106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65" y="3381923"/>
            <a:ext cx="7820519" cy="2359142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EF8B682-D653-4D29-ACDE-94F4DD5E22F0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D745A16-700A-4BFA-A76C-F6255144C129}"/>
              </a:ext>
            </a:extLst>
          </p:cNvPr>
          <p:cNvSpPr/>
          <p:nvPr/>
        </p:nvSpPr>
        <p:spPr>
          <a:xfrm>
            <a:off x="8427173" y="3488015"/>
            <a:ext cx="450201" cy="69545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FF0F7D5-3B5C-4C20-A7B7-5B52BA4A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3" y="2312182"/>
            <a:ext cx="10683433" cy="3120006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9A4D9E-652F-46C6-BC92-B3CA0FA1461E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E47558-8D36-42E9-A6C4-50FDDD5020A3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986EFE-4A66-4A7B-BECE-05CEE0EEC69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9165894E-F717-4818-8B76-CA6C0127EA01}"/>
              </a:ext>
            </a:extLst>
          </p:cNvPr>
          <p:cNvCxnSpPr/>
          <p:nvPr/>
        </p:nvCxnSpPr>
        <p:spPr>
          <a:xfrm flipH="1">
            <a:off x="1792942" y="3796700"/>
            <a:ext cx="860611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chemeClr val="bg1"/>
                </a:gs>
                <a:gs pos="36000">
                  <a:schemeClr val="accent5">
                    <a:lumMod val="40000"/>
                    <a:lumOff val="60000"/>
                  </a:schemeClr>
                </a:gs>
                <a:gs pos="71000">
                  <a:schemeClr val="accent5">
                    <a:lumMod val="75000"/>
                  </a:schemeClr>
                </a:gs>
                <a:gs pos="48000">
                  <a:schemeClr val="accent5">
                    <a:lumMod val="60000"/>
                    <a:lumOff val="4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93" y="4700863"/>
            <a:ext cx="5497011" cy="16582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EF5CC45-3EDC-406F-A19E-74256D898A4F}"/>
              </a:ext>
            </a:extLst>
          </p:cNvPr>
          <p:cNvSpPr/>
          <p:nvPr/>
        </p:nvSpPr>
        <p:spPr>
          <a:xfrm>
            <a:off x="7356123" y="4756539"/>
            <a:ext cx="1048182" cy="109504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4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D12ECD8-3610-467B-87BD-0A228B9FD7B2}"/>
              </a:ext>
            </a:extLst>
          </p:cNvPr>
          <p:cNvSpPr txBox="1"/>
          <p:nvPr/>
        </p:nvSpPr>
        <p:spPr>
          <a:xfrm>
            <a:off x="962157" y="1661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초기에 가중치 행렬을 난수로 초기화 하는 이유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60364A-735D-46FA-A0F8-5AE52CC21BC1}"/>
              </a:ext>
            </a:extLst>
          </p:cNvPr>
          <p:cNvSpPr txBox="1"/>
          <p:nvPr/>
        </p:nvSpPr>
        <p:spPr>
          <a:xfrm>
            <a:off x="1390782" y="2299502"/>
            <a:ext cx="9446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가중치 값을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초기화 했을 경우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과정에서 가중치가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미치는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영향이 미미하기 때문에 지역 최솟값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정류점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빠져나오지 못함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87" y="3297212"/>
            <a:ext cx="3781425" cy="30289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3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8FEB0FE-5E89-4A70-BC5C-988D94B3FC42}"/>
              </a:ext>
            </a:extLst>
          </p:cNvPr>
          <p:cNvSpPr txBox="1"/>
          <p:nvPr/>
        </p:nvSpPr>
        <p:spPr>
          <a:xfrm>
            <a:off x="1321372" y="2183174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35D5C0-E8E5-4EE2-B591-E41FBFD0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72" y="2841528"/>
            <a:ext cx="3163346" cy="312244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5899336" descr="EMB0000248c6d69">
            <a:extLst>
              <a:ext uri="{FF2B5EF4-FFF2-40B4-BE49-F238E27FC236}">
                <a16:creationId xmlns:a16="http://schemas.microsoft.com/office/drawing/2014/main" xmlns="" id="{DE7AD95A-2F64-4B45-B268-8861531B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7" y="2841528"/>
            <a:ext cx="6439738" cy="312244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DBF8C1-5520-45B7-AD98-FBE125F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08" y="2147988"/>
            <a:ext cx="3769496" cy="347153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45958" y="2296563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143" y="2983003"/>
            <a:ext cx="603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사용해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3589" y="1751391"/>
            <a:ext cx="378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사용할 때 랜덤으로 선택해 사용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45957" y="4001074"/>
            <a:ext cx="10326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 배치 확률적 경사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 Batch Stochastic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143" y="5149090"/>
            <a:ext cx="866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배치당 데이터를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10~1000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구성하여 기울기를 반복 계산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39" y="2580486"/>
            <a:ext cx="6275322" cy="28736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8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137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최솟값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빠져 나오는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5" y="2385093"/>
            <a:ext cx="4123765" cy="29527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88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전통적인 프로그래밍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52900" y="2910993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66FFCC">
                  <a:tint val="66000"/>
                  <a:satMod val="160000"/>
                </a:srgbClr>
              </a:gs>
              <a:gs pos="50000">
                <a:srgbClr val="66FFCC">
                  <a:tint val="44500"/>
                  <a:satMod val="160000"/>
                </a:srgbClr>
              </a:gs>
              <a:gs pos="100000">
                <a:srgbClr val="66FFCC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전통적인</a:t>
            </a:r>
            <a:endParaRPr lang="en-US" altLang="ko-KR" sz="2400" dirty="0" smtClean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</a:t>
            </a:r>
            <a:endParaRPr lang="ko-KR" altLang="en-US" sz="24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52900" y="4723317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400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37470" y="3246199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7470" y="3704638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0201" y="301521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75630" y="3480411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37470" y="507943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37470" y="550945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1862" y="485343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3870" y="50361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010400" y="527448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010400" y="3482326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83869" y="325574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8127" y="527861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3912" y="494384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36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36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3" grpId="0"/>
      <p:bldP spid="24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70" y="2869284"/>
            <a:ext cx="6424510" cy="29027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7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29160" y="-482413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49" y="2856720"/>
            <a:ext cx="6557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최적화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작게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업데이트 된 가중치는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크게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조절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0" y="1961985"/>
            <a:ext cx="4459999" cy="3478107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14349" y="4527176"/>
            <a:ext cx="6396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학습이 오래 진행될 경우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변화가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미미해져 최적화가 어려워짐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4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에이다델타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AdaDelta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49" name="_x372787768" descr="EMB000056d43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12" y="2428089"/>
            <a:ext cx="4067294" cy="272358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7036" y="4437958"/>
            <a:ext cx="4957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전체적인 최적화가 천천히 진행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에이다그라드에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성능이 낮아짐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471463" y="2159228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2875" y="2818267"/>
            <a:ext cx="7430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지수평균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과거의 기울기는 점점 잊고 새로운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 정보를 더 크게 반영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08" y="3662370"/>
            <a:ext cx="4478032" cy="16679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722268" y="3771214"/>
            <a:ext cx="403412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65244" y="3771214"/>
            <a:ext cx="1109661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gradient descent gif에 대한 이미지 검색결과">
            <a:extLst>
              <a:ext uri="{FF2B5EF4-FFF2-40B4-BE49-F238E27FC236}">
                <a16:creationId xmlns:a16="http://schemas.microsoft.com/office/drawing/2014/main" xmlns="" id="{A2E2E337-69F1-4937-A3A9-2F346202B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2" y="1496736"/>
            <a:ext cx="6131056" cy="47466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15377" y="2497931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41571" y="3073703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880000">
            <a:off x="5613128" y="4382430"/>
            <a:ext cx="2351332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아담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439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Momentum +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기울기와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모두 고려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71" y="2048040"/>
            <a:ext cx="3987454" cy="3617035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6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i.pinimg.com/736x/93/0a/9c/930a9c3137d9c9bd08ab5b5cd9617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25" y="2070487"/>
            <a:ext cx="512993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포인트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성능을 측정하는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05416" y="2589261"/>
            <a:ext cx="4569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 목소리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사운드 파일</a:t>
            </a:r>
            <a:endParaRPr lang="en-US" altLang="ko-KR" sz="2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태깅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99173" y="3970307"/>
            <a:ext cx="4948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사운드 파일을 듣고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옮긴 글</a:t>
            </a:r>
            <a:endParaRPr lang="en-US" altLang="ko-KR" sz="20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    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 작업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강아지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‘, 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고양이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같은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태그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9173" y="5649182"/>
            <a:ext cx="5700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측정값은 알고리즘 작동 방식을 교정하기 위해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피드백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머신 러닝을 위한 세 가지 요소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9173" y="5307609"/>
            <a:ext cx="677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출력과 기대 출력 간의 차이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결정하기 위해 필요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39150" y="5611380"/>
            <a:ext cx="1295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표현 </a:t>
            </a:r>
            <a:r>
              <a:rPr lang="en-US" altLang="ko-KR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묘사하기 위해 다른 방법으로 보기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05" y="2817595"/>
            <a:ext cx="2352713" cy="28823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695568" y="2817595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좌표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포인트의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색깔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 측정 방법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정확히 분류한 포인트의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비율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7" y="2739841"/>
            <a:ext cx="6905555" cy="27419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2387248"/>
            <a:ext cx="315342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&gt;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빨간색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&lt; 0  =&gt;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흰색 포인트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피드백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표현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6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1581</Words>
  <Application>Microsoft Office PowerPoint</Application>
  <PresentationFormat>와이드스크린</PresentationFormat>
  <Paragraphs>339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맑은 고딕</vt:lpstr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oht</cp:lastModifiedBy>
  <cp:revision>56</cp:revision>
  <dcterms:created xsi:type="dcterms:W3CDTF">2020-01-13T11:23:13Z</dcterms:created>
  <dcterms:modified xsi:type="dcterms:W3CDTF">2020-01-16T03:38:01Z</dcterms:modified>
</cp:coreProperties>
</file>